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0" r:id="rId45"/>
    <p:sldId id="299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31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30BC-A337-4887-BB5D-199AD1D3A6A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C13AACAC-21A2-4FF5-9A1E-033F718AA36C}" type="slidenum">
              <a:rPr lang="en-IN" smtClean="0"/>
              <a:t>‹#›</a:t>
            </a:fld>
            <a:endParaRPr lang="en-I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264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30BC-A337-4887-BB5D-199AD1D3A6A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AACAC-21A2-4FF5-9A1E-033F718AA36C}" type="slidenum">
              <a:rPr lang="en-IN" smtClean="0"/>
              <a:t>‹#›</a:t>
            </a:fld>
            <a:endParaRPr lang="en-IN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070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30BC-A337-4887-BB5D-199AD1D3A6A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AACAC-21A2-4FF5-9A1E-033F718AA36C}" type="slidenum">
              <a:rPr lang="en-IN" smtClean="0"/>
              <a:t>‹#›</a:t>
            </a:fld>
            <a:endParaRPr lang="en-IN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9770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7E4D30BC-A337-4887-BB5D-199AD1D3A6A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AACAC-21A2-4FF5-9A1E-033F718AA36C}" type="slidenum">
              <a:rPr lang="en-IN" smtClean="0"/>
              <a:t>‹#›</a:t>
            </a:fld>
            <a:endParaRPr lang="en-IN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65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30BC-A337-4887-BB5D-199AD1D3A6A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AACAC-21A2-4FF5-9A1E-033F718AA36C}" type="slidenum">
              <a:rPr lang="en-IN" smtClean="0"/>
              <a:t>‹#›</a:t>
            </a:fld>
            <a:endParaRPr lang="en-I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769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30BC-A337-4887-BB5D-199AD1D3A6A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AACAC-21A2-4FF5-9A1E-033F718AA36C}" type="slidenum">
              <a:rPr lang="en-IN" smtClean="0"/>
              <a:t>‹#›</a:t>
            </a:fld>
            <a:endParaRPr lang="en-I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3089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30BC-A337-4887-BB5D-199AD1D3A6A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AACAC-21A2-4FF5-9A1E-033F718AA36C}" type="slidenum">
              <a:rPr lang="en-IN" smtClean="0"/>
              <a:t>‹#›</a:t>
            </a:fld>
            <a:endParaRPr lang="en-IN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5257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30BC-A337-4887-BB5D-199AD1D3A6A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AACAC-21A2-4FF5-9A1E-033F718AA36C}" type="slidenum">
              <a:rPr lang="en-IN" smtClean="0"/>
              <a:t>‹#›</a:t>
            </a:fld>
            <a:endParaRPr lang="en-IN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2548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30BC-A337-4887-BB5D-199AD1D3A6A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AACAC-21A2-4FF5-9A1E-033F718AA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641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30BC-A337-4887-BB5D-199AD1D3A6A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AACAC-21A2-4FF5-9A1E-033F718AA36C}" type="slidenum">
              <a:rPr lang="en-IN" smtClean="0"/>
              <a:t>‹#›</a:t>
            </a:fld>
            <a:endParaRPr lang="en-I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944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7E4D30BC-A337-4887-BB5D-199AD1D3A6A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C13AACAC-21A2-4FF5-9A1E-033F718AA36C}" type="slidenum">
              <a:rPr lang="en-IN" smtClean="0"/>
              <a:t>‹#›</a:t>
            </a:fld>
            <a:endParaRPr lang="en-IN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07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D30BC-A337-4887-BB5D-199AD1D3A6A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13AACAC-21A2-4FF5-9A1E-033F718AA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87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52F1-8820-9C98-5E4F-7E781EC53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7463" y="1446925"/>
            <a:ext cx="8637073" cy="1439068"/>
          </a:xfrm>
        </p:spPr>
        <p:txBody>
          <a:bodyPr/>
          <a:lstStyle/>
          <a:p>
            <a:pPr algn="ctr"/>
            <a:r>
              <a:rPr lang="en-IN" u="sng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EDA ASSIGNMENT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6C672E-E253-FBD4-0863-ED23825D1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464" y="3069979"/>
            <a:ext cx="8637072" cy="1071095"/>
          </a:xfrm>
        </p:spPr>
        <p:txBody>
          <a:bodyPr>
            <a:normAutofit/>
          </a:bodyPr>
          <a:lstStyle/>
          <a:p>
            <a:pPr algn="ctr"/>
            <a:r>
              <a:rPr lang="en-IN" sz="3600" u="sng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A BANK LOAN CASE STUDY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10AEEFC-3857-2553-B956-C97980B9A884}"/>
              </a:ext>
            </a:extLst>
          </p:cNvPr>
          <p:cNvSpPr txBox="1">
            <a:spLocks/>
          </p:cNvSpPr>
          <p:nvPr/>
        </p:nvSpPr>
        <p:spPr>
          <a:xfrm>
            <a:off x="5693789" y="4141074"/>
            <a:ext cx="6034033" cy="1071095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3600" dirty="0">
              <a:solidFill>
                <a:srgbClr val="673158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88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6032D-9312-3D57-FDAC-9E4662A2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753556"/>
          </a:xfrm>
        </p:spPr>
        <p:txBody>
          <a:bodyPr>
            <a:normAutofit fontScale="90000"/>
          </a:bodyPr>
          <a:lstStyle/>
          <a:p>
            <a:r>
              <a:rPr lang="en-US" sz="18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Checking Outliers:</a:t>
            </a:r>
            <a:br>
              <a:rPr lang="en-US" sz="18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</a:br>
            <a:r>
              <a:rPr lang="en-US" sz="18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Outliers are values that are much beyond or far from the next nearest data points.</a:t>
            </a:r>
            <a:br>
              <a:rPr lang="en-US" sz="18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</a:br>
            <a:endParaRPr lang="en-IN" sz="18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B32035-BD13-0AE7-6F4E-58E89A2E5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6" t="23593" r="12860" b="18603"/>
          <a:stretch/>
        </p:blipFill>
        <p:spPr>
          <a:xfrm>
            <a:off x="1463040" y="1977699"/>
            <a:ext cx="9075420" cy="347362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624F7A-2736-E972-BA17-D09DFDCE7710}"/>
              </a:ext>
            </a:extLst>
          </p:cNvPr>
          <p:cNvSpPr txBox="1"/>
          <p:nvPr/>
        </p:nvSpPr>
        <p:spPr>
          <a:xfrm>
            <a:off x="1458455" y="1700700"/>
            <a:ext cx="86334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latin typeface="Arial Rounded MT Bold" panose="020F0704030504030204" pitchFamily="34" charset="0"/>
              </a:rPr>
              <a:t>Checking for 'AMT_INCOME_TOTAL' column which have information about Income of the client</a:t>
            </a:r>
          </a:p>
        </p:txBody>
      </p:sp>
    </p:spTree>
    <p:extLst>
      <p:ext uri="{BB962C8B-B14F-4D97-AF65-F5344CB8AC3E}">
        <p14:creationId xmlns:p14="http://schemas.microsoft.com/office/powerpoint/2010/main" val="2113385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82069-4AD1-9667-EF3A-387DA7C5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03382"/>
            <a:ext cx="9603275" cy="357315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latin typeface="Arial Rounded MT Bold" panose="020F0704030504030204" pitchFamily="34" charset="0"/>
              </a:rPr>
              <a:t>Checking for 'DAYS_BIRTH' column</a:t>
            </a:r>
            <a:endParaRPr lang="en-IN" sz="1800" dirty="0">
              <a:latin typeface="Arial Rounded MT Bold" panose="020F07040305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AA25A3-8271-40F9-BBA1-BCA4043FE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2" t="28674" r="36467" b="21590"/>
          <a:stretch/>
        </p:blipFill>
        <p:spPr>
          <a:xfrm>
            <a:off x="1424941" y="1386839"/>
            <a:ext cx="9220199" cy="4389121"/>
          </a:xfrm>
        </p:spPr>
      </p:pic>
    </p:spTree>
    <p:extLst>
      <p:ext uri="{BB962C8B-B14F-4D97-AF65-F5344CB8AC3E}">
        <p14:creationId xmlns:p14="http://schemas.microsoft.com/office/powerpoint/2010/main" val="351573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4FF6D-92CA-7D7D-33FA-E2B2F30C6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745936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latin typeface="Arial Rounded MT Bold" panose="020F0704030504030204" pitchFamily="34" charset="0"/>
              </a:rPr>
              <a:t>Checking for 'AMT_CREDIT' column which have information about the Credit amount of the loan</a:t>
            </a:r>
            <a:endParaRPr lang="en-IN" sz="1800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138CA4-1FA0-E69A-7AE0-38A095E67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27528" r="11020" b="15566"/>
          <a:stretch/>
        </p:blipFill>
        <p:spPr>
          <a:xfrm>
            <a:off x="1341119" y="1699261"/>
            <a:ext cx="9392425" cy="4185757"/>
          </a:xfrm>
        </p:spPr>
      </p:pic>
    </p:spTree>
    <p:extLst>
      <p:ext uri="{BB962C8B-B14F-4D97-AF65-F5344CB8AC3E}">
        <p14:creationId xmlns:p14="http://schemas.microsoft.com/office/powerpoint/2010/main" val="190260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08EF-DFED-1C63-6344-00F12AEF0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524956"/>
          </a:xfrm>
        </p:spPr>
        <p:txBody>
          <a:bodyPr>
            <a:normAutofit fontScale="90000"/>
          </a:bodyPr>
          <a:lstStyle/>
          <a:p>
            <a:r>
              <a:rPr lang="en-IN" sz="2400" b="1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Checking Data Imbalance</a:t>
            </a:r>
            <a:br>
              <a:rPr lang="en-IN" sz="2400" b="1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</a:br>
            <a:endParaRPr lang="en-IN" sz="2400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FDDD48-289B-7C61-3830-A8BE6A375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1" t="25226" r="17904" b="10155"/>
          <a:stretch/>
        </p:blipFill>
        <p:spPr>
          <a:xfrm>
            <a:off x="1257300" y="1583155"/>
            <a:ext cx="8183879" cy="4321520"/>
          </a:xfrm>
        </p:spPr>
      </p:pic>
    </p:spTree>
    <p:extLst>
      <p:ext uri="{BB962C8B-B14F-4D97-AF65-F5344CB8AC3E}">
        <p14:creationId xmlns:p14="http://schemas.microsoft.com/office/powerpoint/2010/main" val="2364253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D569-AF5D-3591-7E34-CA41C5DB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563056"/>
          </a:xfrm>
        </p:spPr>
        <p:txBody>
          <a:bodyPr>
            <a:normAutofit fontScale="90000"/>
          </a:bodyPr>
          <a:lstStyle/>
          <a:p>
            <a:r>
              <a:rPr lang="en-IN" sz="180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Univariate Analysis</a:t>
            </a:r>
            <a:br>
              <a:rPr lang="en-IN" sz="180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</a:br>
            <a:endParaRPr lang="en-IN" sz="1800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756F07-4E0A-F7F9-14B4-252DFBB32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2" t="33062" r="11575" b="15383"/>
          <a:stretch/>
        </p:blipFill>
        <p:spPr>
          <a:xfrm>
            <a:off x="1055370" y="1470660"/>
            <a:ext cx="10081261" cy="4019537"/>
          </a:xfrm>
        </p:spPr>
      </p:pic>
    </p:spTree>
    <p:extLst>
      <p:ext uri="{BB962C8B-B14F-4D97-AF65-F5344CB8AC3E}">
        <p14:creationId xmlns:p14="http://schemas.microsoft.com/office/powerpoint/2010/main" val="105546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FDBA8-B675-D61E-BC8C-7FA11F91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380176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latin typeface="Arial Rounded MT Bold" panose="020F0704030504030204" pitchFamily="34" charset="0"/>
              </a:rPr>
              <a:t>Checking for pattern between credit amount of loan &amp; target customers</a:t>
            </a:r>
            <a:endParaRPr lang="en-IN" sz="1800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8781E9-A43E-159C-7463-EBED99593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7" t="29414" r="9297" b="33147"/>
          <a:stretch/>
        </p:blipFill>
        <p:spPr>
          <a:xfrm>
            <a:off x="403860" y="1333501"/>
            <a:ext cx="5692140" cy="40843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FD800E-B164-CB53-9D2B-EFF1B3C4F7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22544" r="26011" b="5780"/>
          <a:stretch/>
        </p:blipFill>
        <p:spPr>
          <a:xfrm>
            <a:off x="6253074" y="1333501"/>
            <a:ext cx="5436006" cy="40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88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F46-458C-E778-6F02-CB700EDF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" y="872308"/>
            <a:ext cx="9603275" cy="438331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latin typeface="Arial Rounded MT Bold" panose="020F0704030504030204" pitchFamily="34" charset="0"/>
              </a:rPr>
              <a:t>Checking target customer with respect to occupation type</a:t>
            </a:r>
            <a:endParaRPr lang="en-IN" sz="1800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687DF1-ACC9-EA3D-EA64-06601BFF4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8" t="24058" r="9589" b="5388"/>
          <a:stretch/>
        </p:blipFill>
        <p:spPr>
          <a:xfrm>
            <a:off x="678180" y="1310639"/>
            <a:ext cx="10431780" cy="370332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4F38FB-EBA7-5FE7-1ED6-EFAD734BE475}"/>
              </a:ext>
            </a:extLst>
          </p:cNvPr>
          <p:cNvSpPr txBox="1"/>
          <p:nvPr/>
        </p:nvSpPr>
        <p:spPr>
          <a:xfrm>
            <a:off x="678180" y="5013960"/>
            <a:ext cx="10652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1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Observations</a:t>
            </a:r>
          </a:p>
          <a:p>
            <a:pPr algn="just"/>
            <a:r>
              <a:rPr lang="en-US" sz="12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It clearly shows that occupation of customers that are most likely to make payment on time is not known.</a:t>
            </a:r>
          </a:p>
          <a:p>
            <a:pPr algn="just"/>
            <a:r>
              <a:rPr lang="en-US" sz="12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Second highest occupation type is laborer's who are able to repay loan on time.</a:t>
            </a:r>
          </a:p>
          <a:p>
            <a:pPr algn="just"/>
            <a:r>
              <a:rPr lang="en-US" sz="12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On the contrary HR staff are less likely to make payment on time.</a:t>
            </a:r>
          </a:p>
        </p:txBody>
      </p:sp>
    </p:spTree>
    <p:extLst>
      <p:ext uri="{BB962C8B-B14F-4D97-AF65-F5344CB8AC3E}">
        <p14:creationId xmlns:p14="http://schemas.microsoft.com/office/powerpoint/2010/main" val="1662012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3BDE-1D84-2551-72C8-089C66FA1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438331"/>
          </a:xfrm>
        </p:spPr>
        <p:txBody>
          <a:bodyPr>
            <a:normAutofit/>
          </a:bodyPr>
          <a:lstStyle/>
          <a:p>
            <a:pPr algn="ctr"/>
            <a:r>
              <a:rPr lang="en-US" sz="1600" dirty="0">
                <a:latin typeface="Arial Rounded MT Bold" panose="020F0704030504030204" pitchFamily="34" charset="0"/>
              </a:rPr>
              <a:t>Checking target customer with respect to gender type</a:t>
            </a:r>
            <a:endParaRPr lang="en-IN" sz="1600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2B6798-C9DB-D4D1-653A-DC27032D6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0" t="22670" r="24033" b="10246"/>
          <a:stretch/>
        </p:blipFill>
        <p:spPr>
          <a:xfrm>
            <a:off x="1294363" y="1493520"/>
            <a:ext cx="9603274" cy="4252708"/>
          </a:xfrm>
        </p:spPr>
      </p:pic>
    </p:spTree>
    <p:extLst>
      <p:ext uri="{BB962C8B-B14F-4D97-AF65-F5344CB8AC3E}">
        <p14:creationId xmlns:p14="http://schemas.microsoft.com/office/powerpoint/2010/main" val="463503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15D1D-CA27-134B-0A02-0CFE08591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58083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 Rounded MT Bold" panose="020F0704030504030204" pitchFamily="34" charset="0"/>
              </a:rPr>
              <a:t>Checking target customer with respect to housing situation of a client</a:t>
            </a:r>
            <a:endParaRPr lang="en-IN" sz="1800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F7735A-7652-84FA-0655-1C4E7F171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t="26339" r="23585" b="12660"/>
          <a:stretch/>
        </p:blipFill>
        <p:spPr>
          <a:xfrm>
            <a:off x="1214120" y="1534161"/>
            <a:ext cx="9847609" cy="4155440"/>
          </a:xfrm>
        </p:spPr>
      </p:pic>
    </p:spTree>
    <p:extLst>
      <p:ext uri="{BB962C8B-B14F-4D97-AF65-F5344CB8AC3E}">
        <p14:creationId xmlns:p14="http://schemas.microsoft.com/office/powerpoint/2010/main" val="1272432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3C15-3C02-E976-BBE9-C07F330EE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66211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 Rounded MT Bold" panose="020F0704030504030204" pitchFamily="34" charset="0"/>
              </a:rPr>
              <a:t>Checking target customer with respect to Clients income type (businessman, working, maternity leave,…)</a:t>
            </a:r>
            <a:endParaRPr lang="en-IN" sz="1800" dirty="0">
              <a:latin typeface="Arial Rounded MT Bold" panose="020F070403050403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6CCD8A-5082-BD44-B3B7-64C6D8FBA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4" t="26294" r="12495" b="23740"/>
          <a:stretch/>
        </p:blipFill>
        <p:spPr>
          <a:xfrm>
            <a:off x="1284962" y="1726874"/>
            <a:ext cx="9293890" cy="340425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D3C01A-27A1-B645-67FE-088345A45EB1}"/>
              </a:ext>
            </a:extLst>
          </p:cNvPr>
          <p:cNvSpPr txBox="1"/>
          <p:nvPr/>
        </p:nvSpPr>
        <p:spPr>
          <a:xfrm>
            <a:off x="1211580" y="5242558"/>
            <a:ext cx="100863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Observation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Working people are most capable of repaying loan on time &amp; can be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targetted</a:t>
            </a:r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 to lend loans.</a:t>
            </a:r>
          </a:p>
        </p:txBody>
      </p:sp>
    </p:spTree>
    <p:extLst>
      <p:ext uri="{BB962C8B-B14F-4D97-AF65-F5344CB8AC3E}">
        <p14:creationId xmlns:p14="http://schemas.microsoft.com/office/powerpoint/2010/main" val="2628192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DBD3B-4A44-D438-F3B7-CD16974CE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743501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Objective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8510D-D45A-5CCE-5B9E-74B39E2CE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017336"/>
            <a:ext cx="9603275" cy="3294576"/>
          </a:xfrm>
        </p:spPr>
        <p:txBody>
          <a:bodyPr/>
          <a:lstStyle/>
          <a:p>
            <a:pPr algn="just"/>
            <a:r>
              <a:rPr lang="en-US" i="0" dirty="0">
                <a:solidFill>
                  <a:schemeClr val="accent1">
                    <a:lumMod val="50000"/>
                  </a:schemeClr>
                </a:solidFill>
                <a:effectLst/>
                <a:latin typeface="Arial Rounded MT Bold" panose="020F0704030504030204" pitchFamily="34" charset="0"/>
              </a:rPr>
              <a:t>EDA Case Study to develop a basic understanding of risk analytics in banking and financial services and understand how data is used to minimize the risk of losing money while lending to customers.</a:t>
            </a:r>
          </a:p>
          <a:p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 Rounded MT Bold" panose="020F0704030504030204" pitchFamily="34" charset="0"/>
              </a:rPr>
              <a:t>To use EDA to analyze the patterns present in the data. </a:t>
            </a:r>
          </a:p>
          <a:p>
            <a:endParaRPr lang="en-IN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897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6E0CD-3C0B-650D-C1DB-FCB48934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662116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latin typeface="Arial Rounded MT Bold" panose="020F0704030504030204" pitchFamily="34" charset="0"/>
              </a:rPr>
              <a:t>Checking target customer with respect to Level of highest education the client achieved</a:t>
            </a:r>
            <a:endParaRPr lang="en-IN" sz="1800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9ECAA0-8157-EE4A-EA93-26EBC7497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5" t="24908" r="12321" b="5617"/>
          <a:stretch/>
        </p:blipFill>
        <p:spPr>
          <a:xfrm>
            <a:off x="1130270" y="1696719"/>
            <a:ext cx="10177810" cy="4030399"/>
          </a:xfrm>
        </p:spPr>
      </p:pic>
    </p:spTree>
    <p:extLst>
      <p:ext uri="{BB962C8B-B14F-4D97-AF65-F5344CB8AC3E}">
        <p14:creationId xmlns:p14="http://schemas.microsoft.com/office/powerpoint/2010/main" val="2874826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4AE1-06A7-5BA5-AA4D-E5DE51A9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17257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latin typeface="Arial Rounded MT Bold" panose="020F0704030504030204" pitchFamily="34" charset="0"/>
              </a:rPr>
              <a:t>Checking target customer with respect to Family status of the client</a:t>
            </a:r>
            <a:endParaRPr lang="en-IN" sz="1800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2B0F1-5082-D760-6E8F-441A0843A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t="25935" r="7380" b="4811"/>
          <a:stretch/>
        </p:blipFill>
        <p:spPr>
          <a:xfrm>
            <a:off x="1284745" y="1545995"/>
            <a:ext cx="9869864" cy="4128941"/>
          </a:xfrm>
        </p:spPr>
      </p:pic>
    </p:spTree>
    <p:extLst>
      <p:ext uri="{BB962C8B-B14F-4D97-AF65-F5344CB8AC3E}">
        <p14:creationId xmlns:p14="http://schemas.microsoft.com/office/powerpoint/2010/main" val="2671591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D531-82C4-A82C-3429-FF9831D9B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rtl="0"/>
            <a:r>
              <a:rPr lang="en-US" sz="18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Bivariate Analysis</a:t>
            </a:r>
            <a:br>
              <a:rPr lang="en-US" sz="18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</a:br>
            <a:r>
              <a:rPr lang="en-US" sz="18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                                                Numeric - Numeric Analysis</a:t>
            </a:r>
            <a:br>
              <a:rPr lang="en-US" sz="18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</a:br>
            <a:r>
              <a:rPr lang="en-US" sz="18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For numeric-numeric analysis we have 3 options - Scatter plot, Correlation matrix &amp; Pair plot.</a:t>
            </a:r>
            <a:br>
              <a:rPr lang="en-US" sz="18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</a:br>
            <a:endParaRPr lang="en-IN" sz="18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D3357A-9E83-917C-F357-A58DA6C93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4" t="23645" r="21706" b="6528"/>
          <a:stretch/>
        </p:blipFill>
        <p:spPr>
          <a:xfrm>
            <a:off x="1018095" y="2002559"/>
            <a:ext cx="9964132" cy="379492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94BFD7-5A1E-6EB1-AF92-F61CD2DAF285}"/>
              </a:ext>
            </a:extLst>
          </p:cNvPr>
          <p:cNvSpPr txBox="1"/>
          <p:nvPr/>
        </p:nvSpPr>
        <p:spPr>
          <a:xfrm>
            <a:off x="8131747" y="3051794"/>
            <a:ext cx="260179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400" dirty="0">
                <a:latin typeface="Arial Rounded MT Bold" panose="020F0704030504030204" pitchFamily="34" charset="0"/>
              </a:rPr>
              <a:t>Checking is there any correlation between Income, Credit &amp; Goods price amount for </a:t>
            </a:r>
            <a:r>
              <a:rPr lang="en-IN" sz="1400" dirty="0" err="1">
                <a:latin typeface="Arial Rounded MT Bold" panose="020F0704030504030204" pitchFamily="34" charset="0"/>
              </a:rPr>
              <a:t>Repayers</a:t>
            </a:r>
            <a:r>
              <a:rPr lang="en-IN" sz="1400" dirty="0">
                <a:latin typeface="Arial Rounded MT Bold" panose="020F0704030504030204" pitchFamily="34" charset="0"/>
              </a:rPr>
              <a:t> (Target=0)</a:t>
            </a:r>
          </a:p>
        </p:txBody>
      </p:sp>
    </p:spTree>
    <p:extLst>
      <p:ext uri="{BB962C8B-B14F-4D97-AF65-F5344CB8AC3E}">
        <p14:creationId xmlns:p14="http://schemas.microsoft.com/office/powerpoint/2010/main" val="1150099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970E-4A02-5C13-BE21-D161C6576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752928"/>
          </a:xfrm>
        </p:spPr>
        <p:txBody>
          <a:bodyPr>
            <a:normAutofit/>
          </a:bodyPr>
          <a:lstStyle/>
          <a:p>
            <a:pPr algn="ctr"/>
            <a:r>
              <a:rPr lang="en-US" sz="1600" dirty="0">
                <a:latin typeface="Arial Rounded MT Bold" panose="020F0704030504030204" pitchFamily="34" charset="0"/>
              </a:rPr>
              <a:t>Checking is there any correlation between Income, Credit &amp; Goods price </a:t>
            </a:r>
            <a:r>
              <a:rPr lang="en-US" sz="1600" dirty="0" err="1">
                <a:latin typeface="Arial Rounded MT Bold" panose="020F0704030504030204" pitchFamily="34" charset="0"/>
              </a:rPr>
              <a:t>amout</a:t>
            </a:r>
            <a:r>
              <a:rPr lang="en-US" sz="1600" dirty="0">
                <a:latin typeface="Arial Rounded MT Bold" panose="020F0704030504030204" pitchFamily="34" charset="0"/>
              </a:rPr>
              <a:t> for Defaulters (Target=1)</a:t>
            </a:r>
            <a:endParaRPr lang="en-IN" sz="1600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7E2FC9-9D9C-E20A-0365-4C96959A8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8" t="26359" r="30692" b="9134"/>
          <a:stretch/>
        </p:blipFill>
        <p:spPr>
          <a:xfrm>
            <a:off x="1329179" y="1706253"/>
            <a:ext cx="8371002" cy="3912122"/>
          </a:xfrm>
        </p:spPr>
      </p:pic>
    </p:spTree>
    <p:extLst>
      <p:ext uri="{BB962C8B-B14F-4D97-AF65-F5344CB8AC3E}">
        <p14:creationId xmlns:p14="http://schemas.microsoft.com/office/powerpoint/2010/main" val="1622708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34008-3378-5ECE-F420-ECBD4023D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14" y="903836"/>
            <a:ext cx="9603275" cy="545538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Arial Rounded MT Bold" panose="020F0704030504030204" pitchFamily="34" charset="0"/>
              </a:rPr>
              <a:t>Correlation heatmap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A9C7ED-81C0-1C04-2242-EA1202901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6" t="35609" r="44117" b="31997"/>
          <a:stretch/>
        </p:blipFill>
        <p:spPr>
          <a:xfrm>
            <a:off x="989814" y="1498863"/>
            <a:ext cx="4647415" cy="351619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290585-F43B-DF01-A065-10AEFDD00F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2" t="43779" r="44949" b="23987"/>
          <a:stretch/>
        </p:blipFill>
        <p:spPr>
          <a:xfrm>
            <a:off x="5931907" y="1597842"/>
            <a:ext cx="4801638" cy="34172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11DFF7-6AD4-E759-9F06-0DACA8BFC4E9}"/>
              </a:ext>
            </a:extLst>
          </p:cNvPr>
          <p:cNvSpPr txBox="1"/>
          <p:nvPr/>
        </p:nvSpPr>
        <p:spPr>
          <a:xfrm>
            <a:off x="2228872" y="1264708"/>
            <a:ext cx="2390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 err="1">
                <a:latin typeface="Arial Rounded MT Bold" panose="020F0704030504030204" pitchFamily="34" charset="0"/>
              </a:rPr>
              <a:t>df_no</a:t>
            </a:r>
            <a:r>
              <a:rPr lang="en-IN" dirty="0">
                <a:latin typeface="Arial Rounded MT Bold" panose="020F0704030504030204" pitchFamily="34" charset="0"/>
              </a:rPr>
              <a:t> (</a:t>
            </a:r>
            <a:r>
              <a:rPr lang="en-IN" dirty="0" err="1">
                <a:latin typeface="Arial Rounded MT Bold" panose="020F0704030504030204" pitchFamily="34" charset="0"/>
              </a:rPr>
              <a:t>Repayers</a:t>
            </a:r>
            <a:r>
              <a:rPr lang="en-IN" dirty="0">
                <a:latin typeface="Arial Rounded MT Bold" panose="020F070403050403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DF1B9-365E-5D92-4236-99D7AE79B3FA}"/>
              </a:ext>
            </a:extLst>
          </p:cNvPr>
          <p:cNvSpPr txBox="1"/>
          <p:nvPr/>
        </p:nvSpPr>
        <p:spPr>
          <a:xfrm>
            <a:off x="6876287" y="1245678"/>
            <a:ext cx="2923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 err="1">
                <a:latin typeface="Arial Rounded MT Bold" panose="020F0704030504030204" pitchFamily="34" charset="0"/>
              </a:rPr>
              <a:t>df_yes</a:t>
            </a:r>
            <a:r>
              <a:rPr lang="en-IN" dirty="0">
                <a:latin typeface="Arial Rounded MT Bold" panose="020F0704030504030204" pitchFamily="34" charset="0"/>
              </a:rPr>
              <a:t> (Defaulters)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CE1B60-B46F-4180-A232-9B99A29C4EDA}"/>
              </a:ext>
            </a:extLst>
          </p:cNvPr>
          <p:cNvSpPr txBox="1"/>
          <p:nvPr/>
        </p:nvSpPr>
        <p:spPr>
          <a:xfrm>
            <a:off x="914399" y="5008516"/>
            <a:ext cx="1017466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Observations</a:t>
            </a: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Credit amount is highly correlated with Goods price amount for both -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Repayers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 &amp; defaulters</a:t>
            </a: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Credit amount &amp; Total income is also slightly correlated.</a:t>
            </a: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Although there is a drop in the correlation between total income of the client and the credit amount(0.038) amongst defaulters whereas it is 0.35 among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repayers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9428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7A967-FDBB-E21A-A6A3-72AC909AB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07831"/>
          </a:xfrm>
        </p:spPr>
        <p:txBody>
          <a:bodyPr>
            <a:normAutofit fontScale="90000"/>
          </a:bodyPr>
          <a:lstStyle/>
          <a:p>
            <a:r>
              <a:rPr lang="en-IN" sz="1800" b="1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Numerical - Categorical Analysis</a:t>
            </a:r>
            <a:br>
              <a:rPr lang="en-IN" sz="1800" b="1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</a:br>
            <a:endParaRPr lang="en-IN" sz="1800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4607C9-34FD-DA40-E4F9-1E19F98BB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7" t="22097" r="6235" b="10366"/>
          <a:stretch/>
        </p:blipFill>
        <p:spPr>
          <a:xfrm>
            <a:off x="1310326" y="1536568"/>
            <a:ext cx="9681328" cy="4223209"/>
          </a:xfrm>
        </p:spPr>
      </p:pic>
    </p:spTree>
    <p:extLst>
      <p:ext uri="{BB962C8B-B14F-4D97-AF65-F5344CB8AC3E}">
        <p14:creationId xmlns:p14="http://schemas.microsoft.com/office/powerpoint/2010/main" val="2077738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2646-0EFD-E5C2-D0F1-218BB868C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800" dirty="0">
                <a:latin typeface="Arial Rounded MT Bold" panose="020F0704030504030204" pitchFamily="34" charset="0"/>
              </a:rPr>
              <a:t>Amount Credit vs Education Type Among Diff. Family Status/Target Customers</a:t>
            </a:r>
            <a:endParaRPr lang="en-IN" sz="1800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0C73-B554-F108-3CC8-1FB99FA25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F3BE2-7564-BB57-A5FA-18AD5F233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4" t="23643" r="13634" b="20293"/>
          <a:stretch/>
        </p:blipFill>
        <p:spPr>
          <a:xfrm>
            <a:off x="1130270" y="1477941"/>
            <a:ext cx="9851957" cy="43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18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BBB2-1C6A-760B-BE9C-1052A60F6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A67E4-D0AA-F1D6-CA95-32D2E9387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030" t="21636" r="8740" b="5506"/>
          <a:stretch/>
        </p:blipFill>
        <p:spPr>
          <a:xfrm>
            <a:off x="848411" y="461912"/>
            <a:ext cx="10665805" cy="5269584"/>
          </a:xfrm>
        </p:spPr>
      </p:pic>
    </p:spTree>
    <p:extLst>
      <p:ext uri="{BB962C8B-B14F-4D97-AF65-F5344CB8AC3E}">
        <p14:creationId xmlns:p14="http://schemas.microsoft.com/office/powerpoint/2010/main" val="2635389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B7B94-BB9A-20CF-86E0-4E72164D7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438331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latin typeface="Arial Rounded MT Bold" panose="020F0704030504030204" pitchFamily="34" charset="0"/>
              </a:rPr>
              <a:t>Income Range b/w Male and Female among </a:t>
            </a:r>
            <a:r>
              <a:rPr lang="en-US" sz="1800" dirty="0" err="1">
                <a:latin typeface="Arial Rounded MT Bold" panose="020F0704030504030204" pitchFamily="34" charset="0"/>
              </a:rPr>
              <a:t>Repayers</a:t>
            </a:r>
            <a:r>
              <a:rPr lang="en-US" sz="1800" dirty="0">
                <a:latin typeface="Arial Rounded MT Bold" panose="020F0704030504030204" pitchFamily="34" charset="0"/>
              </a:rPr>
              <a:t> &amp; Defaulters</a:t>
            </a:r>
            <a:endParaRPr lang="en-IN" sz="1800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07912D-E0A5-D4CB-A67A-D959CA9F2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6" t="28871" r="14026" b="20431"/>
          <a:stretch/>
        </p:blipFill>
        <p:spPr>
          <a:xfrm>
            <a:off x="1246786" y="1391656"/>
            <a:ext cx="10150220" cy="4403902"/>
          </a:xfrm>
        </p:spPr>
      </p:pic>
    </p:spTree>
    <p:extLst>
      <p:ext uri="{BB962C8B-B14F-4D97-AF65-F5344CB8AC3E}">
        <p14:creationId xmlns:p14="http://schemas.microsoft.com/office/powerpoint/2010/main" val="1890628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90AA0-2F6E-48BC-EFEA-564BFA95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64923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 Rounded MT Bold" panose="020F0704030504030204" pitchFamily="34" charset="0"/>
              </a:rPr>
              <a:t>Dataset 2 - "previous_application.csv"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B7DB7-92AF-5C50-F2D7-19F6055BE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602557"/>
            <a:ext cx="9603275" cy="3863788"/>
          </a:xfrm>
        </p:spPr>
        <p:txBody>
          <a:bodyPr/>
          <a:lstStyle/>
          <a:p>
            <a:pPr algn="just"/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Reading and understanding dataset</a:t>
            </a:r>
          </a:p>
          <a:p>
            <a:pPr algn="just"/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Importing the dataset</a:t>
            </a:r>
          </a:p>
          <a:p>
            <a:pPr algn="just"/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Checking the information of all rows and columns</a:t>
            </a:r>
          </a:p>
          <a:p>
            <a:pPr algn="just"/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Checking numeric and categorical variables</a:t>
            </a:r>
          </a:p>
          <a:p>
            <a:pPr algn="just"/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Checking Missing data or null values – fixing null values</a:t>
            </a:r>
          </a:p>
          <a:p>
            <a:pPr algn="just"/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Data cleaning and manipulation</a:t>
            </a:r>
          </a:p>
          <a:p>
            <a:pPr algn="just"/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Analysis and Visualisation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7321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15427-F5B0-0A44-1E7F-57632D6D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Data Understanding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0A63-924B-C646-C96F-E95042E4C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781712"/>
            <a:ext cx="9603275" cy="3912078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This dataset has 3 files as explained below:  </a:t>
            </a:r>
          </a:p>
          <a:p>
            <a:pPr algn="l" rtl="0"/>
            <a:r>
              <a:rPr lang="en-US" b="0" i="1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1. 'application_data.csv'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  contains all the information of the client at the time of application.</a:t>
            </a:r>
            <a:b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</a:b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The data is about whether a 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client has payment difficulties.</a:t>
            </a:r>
            <a:endParaRPr lang="en-US" b="0" i="0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algn="l" rtl="0"/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 </a:t>
            </a:r>
          </a:p>
          <a:p>
            <a:pPr algn="l" rtl="0"/>
            <a:r>
              <a:rPr lang="en-US" b="0" i="1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2. 'previous_application.csv' 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contains information about the client’s previous loan data. It contains the data on whether the previous application had been 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Approved, Cancelled, Refused or Unused offer.</a:t>
            </a:r>
            <a:endParaRPr lang="en-US" b="0" i="0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algn="l" rtl="0"/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 </a:t>
            </a:r>
          </a:p>
          <a:p>
            <a:pPr algn="l" rtl="0"/>
            <a:r>
              <a:rPr lang="en-US" b="0" i="1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3. 'columns_description.csv'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 is data dictionary which describes the meaning of the variables.</a:t>
            </a:r>
          </a:p>
          <a:p>
            <a:endParaRPr lang="en-IN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52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9AC95-BD33-3A35-6449-451AEFAC5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438331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 Rounded MT Bold" panose="020F0704030504030204" pitchFamily="34" charset="0"/>
              </a:rPr>
              <a:t>Plotting histogram for DAYS_DECISION</a:t>
            </a:r>
            <a:endParaRPr lang="en-IN" sz="1800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B0D11-FE8C-D8A4-C7AB-AC481C4D7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B1D76-98D7-FA33-DE30-37EA6461F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68" t="34914" r="9769" b="21924"/>
          <a:stretch/>
        </p:blipFill>
        <p:spPr>
          <a:xfrm>
            <a:off x="775042" y="1602557"/>
            <a:ext cx="10641916" cy="41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59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8398-0351-0DCD-EB5A-4EEF2ED4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433DE-B4F6-62AD-5054-FF021940F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F7212-06D9-699C-8252-64D196EEE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t="25017" r="13015" b="16701"/>
          <a:stretch/>
        </p:blipFill>
        <p:spPr>
          <a:xfrm>
            <a:off x="886119" y="953324"/>
            <a:ext cx="10444900" cy="46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08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960A7-EF12-D9AF-E895-B2350FA9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482A4-A1C7-42B6-7DA6-3BC0ECE07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B72CB-688C-0FD6-AA61-0D8584A0C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56" t="21306" r="14871" b="5429"/>
          <a:stretch/>
        </p:blipFill>
        <p:spPr>
          <a:xfrm>
            <a:off x="433634" y="377073"/>
            <a:ext cx="11283884" cy="5674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0B51E-AA39-B0BD-5DE9-1F12D925EFD7}"/>
              </a:ext>
            </a:extLst>
          </p:cNvPr>
          <p:cNvSpPr txBox="1"/>
          <p:nvPr/>
        </p:nvSpPr>
        <p:spPr>
          <a:xfrm>
            <a:off x="714079" y="0"/>
            <a:ext cx="9796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Arial Rounded MT Bold" panose="020F0704030504030204" pitchFamily="34" charset="0"/>
              </a:rPr>
              <a:t>Checking correlation between numeric features of previous application data</a:t>
            </a:r>
          </a:p>
        </p:txBody>
      </p:sp>
    </p:spTree>
    <p:extLst>
      <p:ext uri="{BB962C8B-B14F-4D97-AF65-F5344CB8AC3E}">
        <p14:creationId xmlns:p14="http://schemas.microsoft.com/office/powerpoint/2010/main" val="1319605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DDE57-4768-8011-2F9C-163AA3900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892" y="1219662"/>
            <a:ext cx="9603275" cy="3294576"/>
          </a:xfrm>
        </p:spPr>
        <p:txBody>
          <a:bodyPr/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Observations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DAYS_LAST_DUE and DAYS_TERMINATION are highly correlated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AMT_ANNUITY',AMT_APPLICATION',AMT_CREDIT',AMT_GOODS_PRICE are highly correlated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DAYS_FIRST_DRAWING and DAYS_LAST_DUE_1st_VERSION have high negative correlation</a:t>
            </a:r>
          </a:p>
          <a:p>
            <a:pPr algn="just"/>
            <a:endParaRPr lang="en-IN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935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4F66-0050-3D3E-2E5D-CF6B4171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Merging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Helvetica Neue"/>
              </a:rPr>
              <a:t>dataframes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 -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Helvetica Neue"/>
              </a:rPr>
              <a:t>Application_data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 &amp;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Helvetica Neue"/>
              </a:rPr>
              <a:t>Previous_appl</a:t>
            </a:r>
            <a:b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C5A29-0B01-F26C-26EA-394B3E569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0" t="22501" r="22351" b="12823"/>
          <a:stretch/>
        </p:blipFill>
        <p:spPr>
          <a:xfrm>
            <a:off x="1901072" y="1706252"/>
            <a:ext cx="8389857" cy="3921550"/>
          </a:xfrm>
        </p:spPr>
      </p:pic>
    </p:spTree>
    <p:extLst>
      <p:ext uri="{BB962C8B-B14F-4D97-AF65-F5344CB8AC3E}">
        <p14:creationId xmlns:p14="http://schemas.microsoft.com/office/powerpoint/2010/main" val="4156213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7AB5F-05CA-703F-CA62-1A10A867E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09C09-37BE-F9A0-9909-B57FA51C9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DD18E-404E-0460-281A-71B31652C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01" t="31599" r="15026" b="7492"/>
          <a:stretch/>
        </p:blipFill>
        <p:spPr>
          <a:xfrm>
            <a:off x="887216" y="344967"/>
            <a:ext cx="10174514" cy="4323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D60EA0-EA8B-D5A9-C89E-05B8E9DB0192}"/>
              </a:ext>
            </a:extLst>
          </p:cNvPr>
          <p:cNvSpPr txBox="1"/>
          <p:nvPr/>
        </p:nvSpPr>
        <p:spPr>
          <a:xfrm>
            <a:off x="751002" y="4735125"/>
            <a:ext cx="1082197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Observations</a:t>
            </a: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The people whose previous loans were approved are more likely to re-pay the current loan timely, than the people whose previous loans were rejected.</a:t>
            </a: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7% of the defaulters in current loan have previously approved loan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applicantion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.</a:t>
            </a: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88 % of the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repayers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 in current loan have previously refused loan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applicantion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417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8313-8D10-9700-1E11-81ADBF0E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51E6D-95DB-7578-0DD9-B228CD8A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9DABA-B79C-240B-E4E9-860DAA40C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6" t="23643" r="13015" b="5842"/>
          <a:stretch/>
        </p:blipFill>
        <p:spPr>
          <a:xfrm>
            <a:off x="735290" y="518474"/>
            <a:ext cx="10708850" cy="53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11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EF6D-4714-93F2-DA76-E46E73F6E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1800" dirty="0">
                <a:latin typeface="Arial Rounded MT Bold" panose="020F0704030504030204" pitchFamily="34" charset="0"/>
              </a:rPr>
              <a:t>checking client type among Target customers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DF1EE-496C-9D9C-4212-765886913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140FD-63D5-0E75-705B-D8666017B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3" t="36839" r="26933" b="7010"/>
          <a:stretch/>
        </p:blipFill>
        <p:spPr>
          <a:xfrm>
            <a:off x="1334990" y="1508289"/>
            <a:ext cx="9522019" cy="43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24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672B-23B0-C5AD-75FF-253FFF1D7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438331"/>
          </a:xfrm>
        </p:spPr>
        <p:txBody>
          <a:bodyPr>
            <a:normAutofit/>
          </a:bodyPr>
          <a:lstStyle/>
          <a:p>
            <a:pPr algn="ctr"/>
            <a:r>
              <a:rPr lang="en-US" sz="1600" dirty="0">
                <a:latin typeface="Arial Rounded MT Bold" panose="020F0704030504030204" pitchFamily="34" charset="0"/>
              </a:rPr>
              <a:t>Checking most commonly used payment method</a:t>
            </a:r>
            <a:endParaRPr lang="en-IN" sz="1600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67EBB0-19B7-C4A6-B074-B0CF1BFC5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t="26507" r="24122" b="6242"/>
          <a:stretch/>
        </p:blipFill>
        <p:spPr>
          <a:xfrm>
            <a:off x="1458455" y="1251408"/>
            <a:ext cx="7127006" cy="435518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95900B-F180-4D4A-6783-7D4D02224A55}"/>
              </a:ext>
            </a:extLst>
          </p:cNvPr>
          <p:cNvSpPr txBox="1"/>
          <p:nvPr/>
        </p:nvSpPr>
        <p:spPr>
          <a:xfrm>
            <a:off x="8773997" y="1951595"/>
            <a:ext cx="203854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Observation</a:t>
            </a:r>
          </a:p>
          <a:p>
            <a:pPr algn="just"/>
            <a:endParaRPr lang="en-US" b="1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Most commonly used payment method is - Cash through the bank</a:t>
            </a:r>
          </a:p>
        </p:txBody>
      </p:sp>
    </p:spTree>
    <p:extLst>
      <p:ext uri="{BB962C8B-B14F-4D97-AF65-F5344CB8AC3E}">
        <p14:creationId xmlns:p14="http://schemas.microsoft.com/office/powerpoint/2010/main" val="3393562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21DE6-9678-11DE-52E8-8BDC2CEBB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438331"/>
          </a:xfrm>
        </p:spPr>
        <p:txBody>
          <a:bodyPr>
            <a:normAutofit/>
          </a:bodyPr>
          <a:lstStyle/>
          <a:p>
            <a:pPr algn="ctr"/>
            <a:r>
              <a:rPr lang="en-US" sz="1600" dirty="0">
                <a:latin typeface="Arial Rounded MT Bold" panose="020F0704030504030204" pitchFamily="34" charset="0"/>
              </a:rPr>
              <a:t>Plotting Contract Status vs purpose of the loan for </a:t>
            </a:r>
            <a:r>
              <a:rPr lang="en-US" sz="1600" dirty="0" err="1">
                <a:latin typeface="Arial Rounded MT Bold" panose="020F0704030504030204" pitchFamily="34" charset="0"/>
              </a:rPr>
              <a:t>repayers</a:t>
            </a:r>
            <a:endParaRPr lang="en-IN" sz="1600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CC2DF-8770-CCB9-CEEF-D1EF2DB61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D2F77-C2E4-1C6A-75F7-564A94BBE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18" t="28316" r="17268" b="5979"/>
          <a:stretch/>
        </p:blipFill>
        <p:spPr>
          <a:xfrm>
            <a:off x="232528" y="1391655"/>
            <a:ext cx="11726944" cy="52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85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EFA9-987A-323D-8428-E61351522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575" y="877910"/>
            <a:ext cx="9603275" cy="790635"/>
          </a:xfrm>
        </p:spPr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Exploratory Data Analysis : Steps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51CFE-463F-E5AE-368C-1FE7B0B72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550" y="1485451"/>
            <a:ext cx="9603275" cy="3294576"/>
          </a:xfrm>
        </p:spPr>
        <p:txBody>
          <a:bodyPr>
            <a:noAutofit/>
          </a:bodyPr>
          <a:lstStyle/>
          <a:p>
            <a:pPr algn="just" rtl="0">
              <a:buFont typeface="+mj-lt"/>
              <a:buAutoNum type="arabicPeriod"/>
            </a:pPr>
            <a:r>
              <a:rPr lang="en-US" b="0" i="0" dirty="0">
                <a:solidFill>
                  <a:srgbClr val="091E42"/>
                </a:solidFill>
                <a:effectLst/>
                <a:latin typeface="Arial Rounded MT Bold" panose="020F0704030504030204" pitchFamily="34" charset="0"/>
              </a:rPr>
              <a:t>Identifying the data types</a:t>
            </a:r>
          </a:p>
          <a:p>
            <a:pPr algn="just" rtl="0">
              <a:buFont typeface="+mj-lt"/>
              <a:buAutoNum type="arabicPeriod"/>
            </a:pPr>
            <a:r>
              <a:rPr lang="en-US" b="0" i="0" dirty="0">
                <a:solidFill>
                  <a:srgbClr val="091E42"/>
                </a:solidFill>
                <a:effectLst/>
                <a:latin typeface="Arial Rounded MT Bold" panose="020F0704030504030204" pitchFamily="34" charset="0"/>
              </a:rPr>
              <a:t>Fixing the rows and columns</a:t>
            </a:r>
          </a:p>
          <a:p>
            <a:pPr algn="just" rtl="0">
              <a:buFont typeface="+mj-lt"/>
              <a:buAutoNum type="arabicPeriod"/>
            </a:pPr>
            <a:r>
              <a:rPr lang="en-US" b="0" i="0" dirty="0">
                <a:solidFill>
                  <a:srgbClr val="091E42"/>
                </a:solidFill>
                <a:effectLst/>
                <a:latin typeface="Arial Rounded MT Bold" panose="020F0704030504030204" pitchFamily="34" charset="0"/>
              </a:rPr>
              <a:t>Imputing/removing missing values</a:t>
            </a:r>
          </a:p>
          <a:p>
            <a:pPr algn="just" rtl="0">
              <a:buFont typeface="+mj-lt"/>
              <a:buAutoNum type="arabicPeriod"/>
            </a:pPr>
            <a:r>
              <a:rPr lang="en-US" b="0" i="0" dirty="0">
                <a:solidFill>
                  <a:srgbClr val="091E42"/>
                </a:solidFill>
                <a:effectLst/>
                <a:latin typeface="Arial Rounded MT Bold" panose="020F0704030504030204" pitchFamily="34" charset="0"/>
              </a:rPr>
              <a:t>Handling outliers</a:t>
            </a:r>
          </a:p>
          <a:p>
            <a:pPr algn="just" rtl="0">
              <a:buFont typeface="+mj-lt"/>
              <a:buAutoNum type="arabicPeriod"/>
            </a:pPr>
            <a:r>
              <a:rPr lang="en-US" b="0" i="0" dirty="0">
                <a:solidFill>
                  <a:srgbClr val="091E42"/>
                </a:solidFill>
                <a:effectLst/>
                <a:latin typeface="Arial Rounded MT Bold" panose="020F0704030504030204" pitchFamily="34" charset="0"/>
              </a:rPr>
              <a:t>Standardizing the values</a:t>
            </a:r>
          </a:p>
          <a:p>
            <a:pPr algn="just" rtl="0">
              <a:buFont typeface="+mj-lt"/>
              <a:buAutoNum type="arabicPeriod"/>
            </a:pPr>
            <a:r>
              <a:rPr lang="en-US" b="0" i="0" dirty="0">
                <a:solidFill>
                  <a:srgbClr val="091E42"/>
                </a:solidFill>
                <a:effectLst/>
                <a:latin typeface="Arial Rounded MT Bold" panose="020F0704030504030204" pitchFamily="34" charset="0"/>
              </a:rPr>
              <a:t>Fixing invalid values</a:t>
            </a:r>
          </a:p>
          <a:p>
            <a:pPr algn="just" rtl="0">
              <a:buFont typeface="+mj-lt"/>
              <a:buAutoNum type="arabicPeriod"/>
            </a:pPr>
            <a:r>
              <a:rPr lang="en-US" b="0" i="0" dirty="0">
                <a:solidFill>
                  <a:srgbClr val="091E42"/>
                </a:solidFill>
                <a:effectLst/>
                <a:latin typeface="Arial Rounded MT Bold" panose="020F0704030504030204" pitchFamily="34" charset="0"/>
              </a:rPr>
              <a:t>Filtering the data</a:t>
            </a:r>
          </a:p>
          <a:p>
            <a:pPr algn="just" rtl="0">
              <a:buFont typeface="+mj-lt"/>
              <a:buAutoNum type="arabicPeriod"/>
            </a:pPr>
            <a:r>
              <a:rPr lang="en-US" b="0" i="0" dirty="0">
                <a:solidFill>
                  <a:srgbClr val="091E42"/>
                </a:solidFill>
                <a:effectLst/>
                <a:latin typeface="Arial Rounded MT Bold" panose="020F0704030504030204" pitchFamily="34" charset="0"/>
              </a:rPr>
              <a:t>Data Analysis – Univariate &amp; Bivariate Analysis</a:t>
            </a:r>
          </a:p>
          <a:p>
            <a:pPr algn="just" rtl="0">
              <a:buFont typeface="+mj-lt"/>
              <a:buAutoNum type="arabicPeriod"/>
            </a:pPr>
            <a:r>
              <a:rPr lang="en-US" dirty="0">
                <a:solidFill>
                  <a:srgbClr val="091E42"/>
                </a:solidFill>
                <a:latin typeface="Arial Rounded MT Bold" panose="020F0704030504030204" pitchFamily="34" charset="0"/>
              </a:rPr>
              <a:t>Data Visualization</a:t>
            </a:r>
            <a:endParaRPr lang="en-US" b="0" i="0" dirty="0">
              <a:solidFill>
                <a:srgbClr val="091E42"/>
              </a:solidFill>
              <a:effectLst/>
              <a:latin typeface="Arial Rounded MT Bold" panose="020F0704030504030204" pitchFamily="34" charset="0"/>
            </a:endParaRPr>
          </a:p>
          <a:p>
            <a:pPr algn="just" rtl="0">
              <a:buFont typeface="+mj-lt"/>
              <a:buAutoNum type="arabicPeriod"/>
            </a:pPr>
            <a:endParaRPr lang="en-US" b="0" i="0" dirty="0">
              <a:solidFill>
                <a:srgbClr val="091E42"/>
              </a:solidFill>
              <a:effectLst/>
              <a:latin typeface="Arial Rounded MT Bold" panose="020F0704030504030204" pitchFamily="34" charset="0"/>
            </a:endParaRPr>
          </a:p>
          <a:p>
            <a:endParaRPr lang="en-IN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111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6992-B356-7136-B0FA-C8078CCC8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467F3-E532-0E70-8E05-DF9D40124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2183B-6231-CD76-A246-42B18B897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46" t="24192" r="16108" b="8042"/>
          <a:stretch/>
        </p:blipFill>
        <p:spPr>
          <a:xfrm>
            <a:off x="471339" y="367645"/>
            <a:ext cx="11519556" cy="575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95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81DA4-1DA6-1540-F265-9132D9FFC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015" y="1238515"/>
            <a:ext cx="9603275" cy="3294576"/>
          </a:xfrm>
        </p:spPr>
        <p:txBody>
          <a:bodyPr>
            <a:normAutofit/>
          </a:bodyPr>
          <a:lstStyle/>
          <a:p>
            <a:pPr algn="just"/>
            <a:r>
              <a:rPr lang="en-US" sz="1800" b="1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Observations</a:t>
            </a:r>
          </a:p>
          <a:p>
            <a:pPr algn="just"/>
            <a:r>
              <a:rPr lang="en-US" sz="18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For Purpose of loan huge number of values are not known - XAP,XNA</a:t>
            </a:r>
          </a:p>
          <a:p>
            <a:pPr algn="just"/>
            <a:r>
              <a:rPr lang="en-US" sz="18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Large number of applications have been refused.</a:t>
            </a:r>
          </a:p>
          <a:p>
            <a:pPr algn="just"/>
            <a:r>
              <a:rPr lang="en-US" sz="18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People who have taken loan for Re-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payres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 have highest default rate.</a:t>
            </a:r>
          </a:p>
          <a:p>
            <a:pPr algn="just"/>
            <a:r>
              <a:rPr lang="en-US" sz="18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High number of applicants loan either rejected, cancelled or may bank have high interest rates which is not affordable.</a:t>
            </a:r>
          </a:p>
          <a:p>
            <a:pPr algn="just"/>
            <a:endParaRPr lang="en-IN" sz="1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709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1E38B-EA12-E397-4A3E-8A767C0A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724647"/>
          </a:xfrm>
        </p:spPr>
        <p:txBody>
          <a:bodyPr>
            <a:normAutofit fontScale="90000"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Conclusion</a:t>
            </a:r>
            <a:br>
              <a:rPr lang="en-IN" b="1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</a:b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12CA6-4C8F-4A08-D8F0-394535541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295" y="1677971"/>
            <a:ext cx="9603275" cy="3294576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When the company receives a loan application, the company has to decide for loan approval based on the applicant’s profile.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Two types of risks are associated with the bank’s decision: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If the applicant is likely to repay the loan, then not approving the loan results in a loss of business to the company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If the applicant is not likely to repay the loan, i.e. he/she is likely to default, then approving the loan may lead to a financial loss for the company.</a:t>
            </a:r>
          </a:p>
          <a:p>
            <a:pPr algn="just"/>
            <a:endParaRPr lang="en-IN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295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824B7-A869-CA64-AA5D-2265FF18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10" y="104911"/>
            <a:ext cx="11162284" cy="734074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So, after analyzing the two datasets, there are some findings &amp; observations as follows : -</a:t>
            </a:r>
            <a:endParaRPr lang="en-IN" sz="2000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A5E34-8784-6DF5-3C0F-E76E83D09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69" y="838985"/>
            <a:ext cx="9603275" cy="4826523"/>
          </a:xfrm>
        </p:spPr>
        <p:txBody>
          <a:bodyPr>
            <a:noAutofit/>
          </a:bodyPr>
          <a:lstStyle/>
          <a:p>
            <a:pPr algn="just" rtl="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First &amp; most important - Data is highly imbalanced among re-payers &amp; defaulters -&gt; we can not compare the two categories directly but can check each one individually with respect to other factors.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Highest number of customers fall under age group 35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yrs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 - 40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yrs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 &amp; second highest under 40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yrs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 - 45yrs -&gt; we can consider this age group while giving loan.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Most of the customers whether defaulter or re-payer prefer to take loan when credit amount of loan is less.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Occupation type - Laboure's are most likely to repay loan on time, on contrary to the HR staff who are less likely to make payment on time.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Female customers are likely to re-pay loan on time -&gt; So banks can target more female customers for lending loan.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Customers who owns a house or apartment, also repay loan on time.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Working people are most capable of repaying loan on time -&gt; can be targeted to lend loans.</a:t>
            </a:r>
          </a:p>
          <a:p>
            <a:pPr algn="just"/>
            <a:endParaRPr lang="en-IN" sz="1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595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D9FA1A-0393-69E8-BC73-381C57B613DE}"/>
              </a:ext>
            </a:extLst>
          </p:cNvPr>
          <p:cNvSpPr txBox="1"/>
          <p:nvPr/>
        </p:nvSpPr>
        <p:spPr>
          <a:xfrm>
            <a:off x="855483" y="496275"/>
            <a:ext cx="1045668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Customers with secondary education repay loan on time as compared to customers with academic degree.</a:t>
            </a:r>
          </a:p>
          <a:p>
            <a:pPr algn="just" rtl="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The married people mostly repay loan on time and can be considered safe to lend loan.</a:t>
            </a:r>
          </a:p>
          <a:p>
            <a:pPr algn="just" rtl="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Most commonly used payment method is - Cash through the bank</a:t>
            </a:r>
          </a:p>
          <a:p>
            <a:pPr algn="just" rtl="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Highest number of loan rejection values in not known – XAP</a:t>
            </a:r>
          </a:p>
          <a:p>
            <a:pPr algn="just" rtl="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HC seems the most common reason for loan rejection</a:t>
            </a:r>
          </a:p>
          <a:p>
            <a:pPr algn="just" rtl="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The people whose previous loans were approved are more likely to re-pay the current loan timely, than the people whose previous loans were rejected.</a:t>
            </a:r>
          </a:p>
          <a:p>
            <a:pPr algn="just" rtl="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algn="just" rtl="0"/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7% of the defaulters in current loan have previously approved loan application.</a:t>
            </a:r>
          </a:p>
          <a:p>
            <a:pPr algn="just" rtl="0"/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88 % of the re-payers in current loan have previously refused loan application.</a:t>
            </a:r>
          </a:p>
          <a:p>
            <a:pPr algn="just" rtl="0"/>
            <a:endParaRPr lang="en-US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High number of applicants loan either rejected, cancelled or may bank have high interest rates which is not affordable</a:t>
            </a:r>
          </a:p>
        </p:txBody>
      </p:sp>
    </p:spTree>
    <p:extLst>
      <p:ext uri="{BB962C8B-B14F-4D97-AF65-F5344CB8AC3E}">
        <p14:creationId xmlns:p14="http://schemas.microsoft.com/office/powerpoint/2010/main" val="3746016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655BD-D697-043C-E16C-4E81B8253B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03509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025A-0A59-3712-C9DC-2EB0D7B2D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583244"/>
          </a:xfrm>
        </p:spPr>
        <p:txBody>
          <a:bodyPr>
            <a:normAutofit fontScale="90000"/>
          </a:bodyPr>
          <a:lstStyle/>
          <a:p>
            <a:r>
              <a:rPr lang="en-IN" b="1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Dataset 1 - application_data.csv</a:t>
            </a:r>
            <a:br>
              <a:rPr lang="en-IN" b="1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</a:b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E0006-79C2-257B-7F2A-99EFE9A5D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781712"/>
            <a:ext cx="9603275" cy="3294576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Reading and understanding dataset</a:t>
            </a:r>
          </a:p>
          <a:p>
            <a:pPr algn="just"/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Importing the dataset</a:t>
            </a:r>
          </a:p>
          <a:p>
            <a:pPr algn="just"/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Checking the information of all rows and columns</a:t>
            </a:r>
          </a:p>
          <a:p>
            <a:pPr algn="just"/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Checking numeric and categorical variables</a:t>
            </a:r>
          </a:p>
          <a:p>
            <a:pPr algn="just"/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Checking Missing data or null values – fixing null values</a:t>
            </a:r>
          </a:p>
          <a:p>
            <a:pPr algn="just"/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Data cleaning and manipulation</a:t>
            </a:r>
          </a:p>
          <a:p>
            <a:pPr algn="just"/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Analysis and Visualisation</a:t>
            </a:r>
          </a:p>
          <a:p>
            <a:pPr algn="just"/>
            <a:endParaRPr lang="en-IN" sz="24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pPr algn="just"/>
            <a:endParaRPr lang="en-IN" sz="24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48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30FC-AC79-46E4-C231-14E0231E0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0" y="207390"/>
            <a:ext cx="10265790" cy="5882325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Observations :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'application_data.csv' - read as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Application_data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 contains all the information of the client at the time of application. The data is about whether a client has payment difficulties or not.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Total rows - 307511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Total columns - 122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Few columns have negative values - DAYS_BIRTH (Clients age in days at the time of application)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                     - DAYS_EMPLOYED (How many days before the application the person started current employment)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                     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                     - DAYS_REGISTRATION (How many days before the application did client change his registration)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                     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                     - DAYS_ID_PUBLISH (How many days before the application did client change the identity document with which he applied for the loan)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                     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                     - DAYS_LAST_PHONE_CHANGE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                     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&amp; date or days can not be negative - Needs more evaluation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Few columns have very high values, mostly amount/credit columns - Needs more evaluation</a:t>
            </a:r>
            <a:endParaRPr lang="en-IN" sz="16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166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9431-5D2A-A6F0-E80D-F18D8FD46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600" y="1134819"/>
            <a:ext cx="9603275" cy="417247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Null values distribution among 122 columns :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41 columns have more than 50% data missing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13 columns have less than 15 % data missing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10 columns have 15% - 50% data missing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58 columns have no null values</a:t>
            </a:r>
          </a:p>
          <a:p>
            <a:pPr marL="0" indent="0" algn="just">
              <a:buNone/>
            </a:pPr>
            <a:endParaRPr lang="en-US" dirty="0">
              <a:latin typeface="Arial Rounded MT Bold" panose="020F0704030504030204" pitchFamily="34" charset="0"/>
            </a:endParaRPr>
          </a:p>
          <a:p>
            <a:pPr marL="0" indent="0" algn="just">
              <a:buNone/>
            </a:pPr>
            <a:r>
              <a:rPr lang="en-US" dirty="0">
                <a:latin typeface="Arial Rounded MT Bold" panose="020F0704030504030204" pitchFamily="34" charset="0"/>
              </a:rPr>
              <a:t># Its better to drop all the columns having missing values more than 50% (that is 41 columns) as most of the data is missing in these columns</a:t>
            </a:r>
          </a:p>
          <a:p>
            <a:pPr algn="just"/>
            <a:endParaRPr lang="en-IN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31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38804-420A-40A3-BF55-3F309385C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630379"/>
          </a:xfrm>
        </p:spPr>
        <p:txBody>
          <a:bodyPr>
            <a:normAutofit/>
          </a:bodyPr>
          <a:lstStyle/>
          <a:p>
            <a:pPr algn="ctr"/>
            <a:r>
              <a:rPr lang="en-US" sz="2000" u="sng" dirty="0">
                <a:latin typeface="Arial Rounded MT Bold" panose="020F0704030504030204" pitchFamily="34" charset="0"/>
              </a:rPr>
              <a:t>Categorical Distribution of Occupation Types</a:t>
            </a:r>
            <a:endParaRPr lang="en-IN" sz="2000" u="sng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B85872-E53E-C40E-F6A2-6F4EA6AB3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7032" r="58483" b="19577"/>
          <a:stretch/>
        </p:blipFill>
        <p:spPr>
          <a:xfrm>
            <a:off x="563880" y="1753597"/>
            <a:ext cx="6728460" cy="320702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72488C-940B-B39B-616A-72F545A070A7}"/>
              </a:ext>
            </a:extLst>
          </p:cNvPr>
          <p:cNvSpPr txBox="1"/>
          <p:nvPr/>
        </p:nvSpPr>
        <p:spPr>
          <a:xfrm>
            <a:off x="7719059" y="1753597"/>
            <a:ext cx="337566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Observations</a:t>
            </a:r>
          </a:p>
          <a:p>
            <a:pPr algn="just"/>
            <a:endParaRPr lang="en-US" sz="1400" b="1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Top 3 occupation types categories :  </a:t>
            </a:r>
          </a:p>
          <a:p>
            <a:pPr algn="just"/>
            <a:endParaRPr lang="en-US" sz="1400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marL="342900" indent="-342900" algn="just">
              <a:buAutoNum type="arabicParenR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- Maximum number of customers occupation type is not known, hence belongs to unknown category</a:t>
            </a:r>
          </a:p>
          <a:p>
            <a:pPr marL="342900" indent="-342900" algn="just">
              <a:buAutoNum type="arabicParenR"/>
            </a:pPr>
            <a:endParaRPr lang="en-US" sz="1400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2) - Second highest one is laborers</a:t>
            </a:r>
          </a:p>
          <a:p>
            <a:pPr algn="just"/>
            <a:endParaRPr lang="en-US" sz="1400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3) - Third most common category is Sales staff</a:t>
            </a:r>
          </a:p>
        </p:txBody>
      </p:sp>
    </p:spTree>
    <p:extLst>
      <p:ext uri="{BB962C8B-B14F-4D97-AF65-F5344CB8AC3E}">
        <p14:creationId xmlns:p14="http://schemas.microsoft.com/office/powerpoint/2010/main" val="3753765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A78B-0800-9304-9560-B918BD37C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616396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latin typeface="Arial Rounded MT Bold" panose="020F0704030504030204" pitchFamily="34" charset="0"/>
              </a:rPr>
              <a:t>Checking the distribution of age groups </a:t>
            </a:r>
            <a:br>
              <a:rPr lang="en-US" sz="1800" dirty="0">
                <a:latin typeface="Arial Rounded MT Bold" panose="020F0704030504030204" pitchFamily="34" charset="0"/>
              </a:rPr>
            </a:br>
            <a:endParaRPr lang="en-IN" sz="1800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1002C0-9230-ADA0-1585-72F18BA75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t="25445" r="17527" b="12096"/>
          <a:stretch/>
        </p:blipFill>
        <p:spPr>
          <a:xfrm>
            <a:off x="1908810" y="1485899"/>
            <a:ext cx="8374380" cy="4154063"/>
          </a:xfrm>
        </p:spPr>
      </p:pic>
    </p:spTree>
    <p:extLst>
      <p:ext uri="{BB962C8B-B14F-4D97-AF65-F5344CB8AC3E}">
        <p14:creationId xmlns:p14="http://schemas.microsoft.com/office/powerpoint/2010/main" val="128574103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130</TotalTime>
  <Words>1640</Words>
  <Application>Microsoft Office PowerPoint</Application>
  <PresentationFormat>Widescreen</PresentationFormat>
  <Paragraphs>141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Arial Rounded MT Bold</vt:lpstr>
      <vt:lpstr>Century Gothic</vt:lpstr>
      <vt:lpstr>Comic Sans MS</vt:lpstr>
      <vt:lpstr>Helvetica Neue</vt:lpstr>
      <vt:lpstr>Gallery</vt:lpstr>
      <vt:lpstr>EDA ASSIGNMENT </vt:lpstr>
      <vt:lpstr>Objective :</vt:lpstr>
      <vt:lpstr>Data Understanding :</vt:lpstr>
      <vt:lpstr>Exploratory Data Analysis : Steps Involved</vt:lpstr>
      <vt:lpstr>Dataset 1 - application_data.csv </vt:lpstr>
      <vt:lpstr>Observations :   'application_data.csv' - read as Application_data contains all the information of the client at the time of application. The data is about whether a client has payment difficulties or not.  Total rows - 307511  Total columns - 122  Few columns have negative values - DAYS_BIRTH (Clients age in days at the time of application)                       - DAYS_EMPLOYED (How many days before the application the person started current employment)                                            - DAYS_REGISTRATION (How many days before the application did client change his registration)                                            - DAYS_ID_PUBLISH (How many days before the application did client change the identity document with which he applied for the loan)                                            - DAYS_LAST_PHONE_CHANGE                       &amp; date or days can not be negative - Needs more evaluation  Few columns have very high values, mostly amount/credit columns - Needs more evaluation</vt:lpstr>
      <vt:lpstr>PowerPoint Presentation</vt:lpstr>
      <vt:lpstr>Categorical Distribution of Occupation Types</vt:lpstr>
      <vt:lpstr>Checking the distribution of age groups  </vt:lpstr>
      <vt:lpstr>Checking Outliers: Outliers are values that are much beyond or far from the next nearest data points. </vt:lpstr>
      <vt:lpstr>Checking for 'DAYS_BIRTH' column</vt:lpstr>
      <vt:lpstr>Checking for 'AMT_CREDIT' column which have information about the Credit amount of the loan</vt:lpstr>
      <vt:lpstr>Checking Data Imbalance </vt:lpstr>
      <vt:lpstr>Univariate Analysis </vt:lpstr>
      <vt:lpstr>Checking for pattern between credit amount of loan &amp; target customers</vt:lpstr>
      <vt:lpstr>Checking target customer with respect to occupation type</vt:lpstr>
      <vt:lpstr>Checking target customer with respect to gender type</vt:lpstr>
      <vt:lpstr>Checking target customer with respect to housing situation of a client</vt:lpstr>
      <vt:lpstr>Checking target customer with respect to Clients income type (businessman, working, maternity leave,…)</vt:lpstr>
      <vt:lpstr>Checking target customer with respect to Level of highest education the client achieved</vt:lpstr>
      <vt:lpstr>Checking target customer with respect to Family status of the client</vt:lpstr>
      <vt:lpstr>Bivariate Analysis                                                 Numeric - Numeric Analysis For numeric-numeric analysis we have 3 options - Scatter plot, Correlation matrix &amp; Pair plot. </vt:lpstr>
      <vt:lpstr>Checking is there any correlation between Income, Credit &amp; Goods price amout for Defaulters (Target=1)</vt:lpstr>
      <vt:lpstr>Correlation heatmap</vt:lpstr>
      <vt:lpstr>Numerical - Categorical Analysis </vt:lpstr>
      <vt:lpstr>Amount Credit vs Education Type Among Diff. Family Status/Target Customers</vt:lpstr>
      <vt:lpstr>PowerPoint Presentation</vt:lpstr>
      <vt:lpstr>Income Range b/w Male and Female among Repayers &amp; Defaulters</vt:lpstr>
      <vt:lpstr>Dataset 2 - "previous_application.csv"</vt:lpstr>
      <vt:lpstr>Plotting histogram for DAYS_DECISION</vt:lpstr>
      <vt:lpstr>PowerPoint Presentation</vt:lpstr>
      <vt:lpstr>PowerPoint Presentation</vt:lpstr>
      <vt:lpstr>PowerPoint Presentation</vt:lpstr>
      <vt:lpstr>Merging dataframes - Application_data &amp; Previous_appl </vt:lpstr>
      <vt:lpstr>PowerPoint Presentation</vt:lpstr>
      <vt:lpstr>PowerPoint Presentation</vt:lpstr>
      <vt:lpstr>checking client type among Target customers</vt:lpstr>
      <vt:lpstr>Checking most commonly used payment method</vt:lpstr>
      <vt:lpstr>Plotting Contract Status vs purpose of the loan for repayers</vt:lpstr>
      <vt:lpstr>PowerPoint Presentation</vt:lpstr>
      <vt:lpstr>PowerPoint Presentation</vt:lpstr>
      <vt:lpstr>Conclusion </vt:lpstr>
      <vt:lpstr>So, after analyzing the two datasets, there are some findings &amp; observations as follows : -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ASSIGNMENT </dc:title>
  <dc:creator>Sonia Rathee</dc:creator>
  <cp:lastModifiedBy>Sonia Rathee</cp:lastModifiedBy>
  <cp:revision>5</cp:revision>
  <dcterms:created xsi:type="dcterms:W3CDTF">2022-09-30T22:01:24Z</dcterms:created>
  <dcterms:modified xsi:type="dcterms:W3CDTF">2024-09-30T10:26:57Z</dcterms:modified>
</cp:coreProperties>
</file>